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63" r:id="rId3"/>
    <p:sldId id="392" r:id="rId4"/>
    <p:sldId id="393" r:id="rId5"/>
    <p:sldId id="376" r:id="rId6"/>
    <p:sldId id="348" r:id="rId7"/>
    <p:sldId id="349" r:id="rId8"/>
    <p:sldId id="394" r:id="rId9"/>
    <p:sldId id="395" r:id="rId10"/>
    <p:sldId id="267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378" r:id="rId24"/>
    <p:sldId id="379" r:id="rId25"/>
    <p:sldId id="380" r:id="rId26"/>
    <p:sldId id="381" r:id="rId27"/>
    <p:sldId id="382" r:id="rId28"/>
    <p:sldId id="386" r:id="rId29"/>
    <p:sldId id="387" r:id="rId30"/>
    <p:sldId id="391" r:id="rId31"/>
    <p:sldId id="410" r:id="rId32"/>
    <p:sldId id="388" r:id="rId33"/>
    <p:sldId id="411" r:id="rId34"/>
    <p:sldId id="377" r:id="rId35"/>
  </p:sldIdLst>
  <p:sldSz cx="9144000" cy="6858000" type="screen4x3"/>
  <p:notesSz cx="7104063" cy="10234613"/>
  <p:embeddedFontLst>
    <p:embeddedFont>
      <p:font typeface="ONE 모바일POP" panose="00000500000000000000" pitchFamily="2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A9D8"/>
    <a:srgbClr val="FEF070"/>
    <a:srgbClr val="C2C1D5"/>
    <a:srgbClr val="686594"/>
    <a:srgbClr val="4F1A22"/>
    <a:srgbClr val="FFE1E1"/>
    <a:srgbClr val="73594E"/>
    <a:srgbClr val="E69141"/>
    <a:srgbClr val="A43742"/>
    <a:srgbClr val="BFA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4655" autoAdjust="0"/>
  </p:normalViewPr>
  <p:slideViewPr>
    <p:cSldViewPr showGuides="1">
      <p:cViewPr varScale="1">
        <p:scale>
          <a:sx n="87" d="100"/>
          <a:sy n="87" d="100"/>
        </p:scale>
        <p:origin x="96" y="270"/>
      </p:cViewPr>
      <p:guideLst>
        <p:guide orient="horz" pos="3748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1110" y="6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A2486B4-6B25-458F-97B6-D4DB676BAA7F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1A6090D-6EFA-4117-A419-995EFF2640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241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CD7B083-4429-446F-A087-ACC10AA55BA6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4A59211-00C5-4F93-A785-B0289C0008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0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754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510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80FB8-84EF-4785-BC6C-F20A3A54DA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31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0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1" y="0"/>
            <a:ext cx="9143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  <p:sp>
        <p:nvSpPr>
          <p:cNvPr id="10" name="직사각형 9"/>
          <p:cNvSpPr/>
          <p:nvPr userDrawn="1"/>
        </p:nvSpPr>
        <p:spPr>
          <a:xfrm>
            <a:off x="1" y="6662480"/>
            <a:ext cx="9143999" cy="2108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2533518" y="1002390"/>
            <a:ext cx="0" cy="552295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 userDrawn="1"/>
        </p:nvSpPr>
        <p:spPr>
          <a:xfrm>
            <a:off x="2463275" y="1462946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>
            <a:off x="2463275" y="2089239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>
            <a:off x="2463275" y="2712814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 userDrawn="1"/>
        </p:nvSpPr>
        <p:spPr>
          <a:xfrm>
            <a:off x="2463275" y="3339107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 userDrawn="1"/>
        </p:nvSpPr>
        <p:spPr>
          <a:xfrm>
            <a:off x="2463275" y="3926651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 userDrawn="1"/>
        </p:nvSpPr>
        <p:spPr>
          <a:xfrm>
            <a:off x="2463275" y="4552944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 userDrawn="1"/>
        </p:nvSpPr>
        <p:spPr>
          <a:xfrm>
            <a:off x="2463275" y="5179237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 userDrawn="1"/>
        </p:nvSpPr>
        <p:spPr>
          <a:xfrm>
            <a:off x="2463275" y="5766781"/>
            <a:ext cx="140486" cy="140486"/>
          </a:xfrm>
          <a:prstGeom prst="ellipse">
            <a:avLst/>
          </a:prstGeom>
          <a:solidFill>
            <a:schemeClr val="bg1"/>
          </a:solidFill>
          <a:ln w="38100">
            <a:solidFill>
              <a:srgbClr val="84A9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8012" y="-1"/>
            <a:ext cx="9135988" cy="6857999"/>
          </a:xfrm>
          <a:prstGeom prst="rect">
            <a:avLst/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 userDrawn="1"/>
        </p:nvSpPr>
        <p:spPr>
          <a:xfrm>
            <a:off x="1" y="0"/>
            <a:ext cx="9143999" cy="6857999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  <p:sp>
        <p:nvSpPr>
          <p:cNvPr id="4" name="직사각형 3"/>
          <p:cNvSpPr/>
          <p:nvPr userDrawn="1"/>
        </p:nvSpPr>
        <p:spPr>
          <a:xfrm>
            <a:off x="141558" y="215016"/>
            <a:ext cx="8840514" cy="643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179512" y="305618"/>
            <a:ext cx="72008" cy="684000"/>
            <a:chOff x="179512" y="305618"/>
            <a:chExt cx="72008" cy="6840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B5BFA6E-A00C-4641-AD55-1D2C3E77D175}"/>
                </a:ext>
              </a:extLst>
            </p:cNvPr>
            <p:cNvCxnSpPr/>
            <p:nvPr userDrawn="1"/>
          </p:nvCxnSpPr>
          <p:spPr>
            <a:xfrm flipV="1">
              <a:off x="179512" y="305618"/>
              <a:ext cx="0" cy="684000"/>
            </a:xfrm>
            <a:prstGeom prst="line">
              <a:avLst/>
            </a:prstGeom>
            <a:ln w="57150">
              <a:solidFill>
                <a:srgbClr val="FEF0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B5BFA6E-A00C-4641-AD55-1D2C3E77D175}"/>
                </a:ext>
              </a:extLst>
            </p:cNvPr>
            <p:cNvCxnSpPr/>
            <p:nvPr userDrawn="1"/>
          </p:nvCxnSpPr>
          <p:spPr>
            <a:xfrm flipV="1">
              <a:off x="251520" y="305618"/>
              <a:ext cx="0" cy="684000"/>
            </a:xfrm>
            <a:prstGeom prst="line">
              <a:avLst/>
            </a:prstGeom>
            <a:ln w="57150">
              <a:solidFill>
                <a:srgbClr val="9FA9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016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" y="0"/>
            <a:ext cx="9131672" cy="68311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  <p:sp>
        <p:nvSpPr>
          <p:cNvPr id="11" name="직사각형 10"/>
          <p:cNvSpPr/>
          <p:nvPr userDrawn="1"/>
        </p:nvSpPr>
        <p:spPr>
          <a:xfrm>
            <a:off x="12328" y="6635048"/>
            <a:ext cx="9131672" cy="222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</p:spTree>
    <p:extLst>
      <p:ext uri="{BB962C8B-B14F-4D97-AF65-F5344CB8AC3E}">
        <p14:creationId xmlns:p14="http://schemas.microsoft.com/office/powerpoint/2010/main" val="365150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420283"/>
            <a:ext cx="38862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90800"/>
            <a:ext cx="32004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3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F700D-D7A1-4E61-8BF8-9E044D2EF726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E8E90-DB82-49AC-8C6A-254FCDD5CC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6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open.kakao.com/o/gBJkiL3d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" y="0"/>
            <a:ext cx="9143999" cy="6857999"/>
          </a:xfrm>
          <a:prstGeom prst="rect">
            <a:avLst/>
          </a:prstGeom>
          <a:pattFill prst="lt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470" tIns="60735" rIns="121470" bIns="607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391"/>
          </a:p>
        </p:txBody>
      </p:sp>
      <p:sp>
        <p:nvSpPr>
          <p:cNvPr id="13" name="TextBox 12"/>
          <p:cNvSpPr txBox="1"/>
          <p:nvPr/>
        </p:nvSpPr>
        <p:spPr>
          <a:xfrm flipH="1">
            <a:off x="442360" y="968476"/>
            <a:ext cx="868660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5400" b="1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6081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게임이론과</a:t>
            </a:r>
            <a:r>
              <a:rPr lang="ko-KR" altLang="en-US" sz="54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6081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5400" b="1" dirty="0" err="1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6081C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게이미피케이션</a:t>
            </a:r>
            <a:endParaRPr lang="en-US" altLang="ko-KR" sz="54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rgbClr val="6081C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456876" y="548680"/>
            <a:ext cx="2904220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2022</a:t>
            </a:r>
            <a:r>
              <a:rPr lang="ko-KR" altLang="en-US" sz="25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년 </a:t>
            </a:r>
            <a:r>
              <a:rPr lang="en-US" altLang="ko-KR" sz="25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1</a:t>
            </a:r>
            <a:r>
              <a:rPr lang="ko-KR" altLang="en-US" sz="25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학기</a:t>
            </a:r>
            <a:endParaRPr lang="en-US" altLang="ko-KR" sz="25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4" y="1800498"/>
            <a:ext cx="9145414" cy="50575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flipH="1">
            <a:off x="4905053" y="6381328"/>
            <a:ext cx="4223915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기초교양교육과 </a:t>
            </a:r>
            <a:r>
              <a:rPr lang="ko-KR" altLang="en-US" sz="24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이성아</a:t>
            </a:r>
            <a:endParaRPr lang="en-US" altLang="ko-KR" sz="24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4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flipH="1">
            <a:off x="645870" y="305618"/>
            <a:ext cx="587034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주차별</a:t>
            </a:r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학습 </a:t>
            </a:r>
            <a:r>
              <a:rPr lang="ko-KR" altLang="en-US" sz="36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안내</a:t>
            </a:r>
            <a:endParaRPr lang="en-US" altLang="ko-KR" sz="36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68" y="1268760"/>
            <a:ext cx="74199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학교 홈페이지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144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인트라넷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62050"/>
            <a:ext cx="1363638" cy="124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E5196-DF7B-4493-B522-4DE85B251663}"/>
              </a:ext>
            </a:extLst>
          </p:cNvPr>
          <p:cNvSpPr txBox="1"/>
          <p:nvPr/>
        </p:nvSpPr>
        <p:spPr>
          <a:xfrm>
            <a:off x="395536" y="1268760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Tx/>
              <a:buChar char="-"/>
            </a:pP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수강신청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성적 확인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성적 이의신청 등을 할 수 있는 곳 </a:t>
            </a:r>
            <a:endParaRPr lang="en-US" altLang="ko-KR" sz="28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265113" indent="-265113">
              <a:buFontTx/>
              <a:buChar char="-"/>
            </a:pP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16832"/>
            <a:ext cx="6768752" cy="49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인트라넷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5196-DF7B-4493-B522-4DE85B251663}"/>
              </a:ext>
            </a:extLst>
          </p:cNvPr>
          <p:cNvSpPr txBox="1"/>
          <p:nvPr/>
        </p:nvSpPr>
        <p:spPr>
          <a:xfrm>
            <a:off x="395536" y="1268760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Tx/>
              <a:buChar char="-"/>
            </a:pP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수강신청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시 해당 과목의 </a:t>
            </a:r>
            <a:r>
              <a:rPr lang="ko-KR" altLang="en-US" sz="28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수업평가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결과를 확인 가능</a:t>
            </a:r>
            <a:endParaRPr lang="en-US" altLang="ko-KR" sz="28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265113" indent="-265113">
              <a:buFontTx/>
              <a:buChar char="-"/>
            </a:pP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7" name="_x306965952" descr="DRW00003ecc594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53" y="2060848"/>
            <a:ext cx="8362183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2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LMS</a:t>
            </a:r>
            <a:r>
              <a:rPr lang="en-US" altLang="ko-KR" sz="28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(Learning Manage System) 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5196-DF7B-4493-B522-4DE85B251663}"/>
              </a:ext>
            </a:extLst>
          </p:cNvPr>
          <p:cNvSpPr txBox="1"/>
          <p:nvPr/>
        </p:nvSpPr>
        <p:spPr>
          <a:xfrm>
            <a:off x="395536" y="1268760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Tx/>
              <a:buChar char="-"/>
            </a:pP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온라인 학습  공간  </a:t>
            </a:r>
            <a:endParaRPr lang="en-US" altLang="ko-KR" sz="28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265113" indent="-265113">
              <a:buFontTx/>
              <a:buChar char="-"/>
            </a:pP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7" y="1907004"/>
            <a:ext cx="8675688" cy="47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6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LMS</a:t>
            </a:r>
            <a:r>
              <a:rPr lang="en-US" altLang="ko-KR" sz="28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(Learning Manage System) 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5196-DF7B-4493-B522-4DE85B251663}"/>
              </a:ext>
            </a:extLst>
          </p:cNvPr>
          <p:cNvSpPr txBox="1"/>
          <p:nvPr/>
        </p:nvSpPr>
        <p:spPr>
          <a:xfrm>
            <a:off x="395536" y="1268760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Tx/>
              <a:buChar char="-"/>
            </a:pP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온라인 학습  공간  </a:t>
            </a:r>
            <a:endParaRPr lang="en-US" altLang="ko-KR" sz="28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265113" indent="-265113">
              <a:buFontTx/>
              <a:buChar char="-"/>
            </a:pP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0" y="2081853"/>
            <a:ext cx="8675688" cy="474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LMS</a:t>
            </a:r>
            <a:r>
              <a:rPr lang="en-US" altLang="ko-KR" sz="28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(Learning Manage System) 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5196-DF7B-4493-B522-4DE85B251663}"/>
              </a:ext>
            </a:extLst>
          </p:cNvPr>
          <p:cNvSpPr txBox="1"/>
          <p:nvPr/>
        </p:nvSpPr>
        <p:spPr>
          <a:xfrm>
            <a:off x="395536" y="1268760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Tx/>
              <a:buChar char="-"/>
            </a:pP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온라인 학습  공간  </a:t>
            </a:r>
            <a:endParaRPr lang="en-US" altLang="ko-KR" sz="28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265113" indent="-265113">
              <a:buFontTx/>
              <a:buChar char="-"/>
            </a:pP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18" y="2152442"/>
            <a:ext cx="8604448" cy="470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코스모스 앱 사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0736" y="1196752"/>
            <a:ext cx="3096344" cy="5545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LMS</a:t>
            </a:r>
            <a:r>
              <a:rPr lang="en-US" altLang="ko-KR" sz="28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(Learning Manage System) 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E5196-DF7B-4493-B522-4DE85B251663}"/>
              </a:ext>
            </a:extLst>
          </p:cNvPr>
          <p:cNvSpPr txBox="1"/>
          <p:nvPr/>
        </p:nvSpPr>
        <p:spPr>
          <a:xfrm>
            <a:off x="395536" y="1268760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Tx/>
              <a:buChar char="-"/>
            </a:pP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온라인 학습  공간  </a:t>
            </a:r>
            <a:endParaRPr lang="en-US" altLang="ko-KR" sz="28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     ;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어플리케이션</a:t>
            </a: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90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A.I.Navi</a:t>
            </a:r>
            <a:r>
              <a:rPr lang="en-US" altLang="ko-KR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5196-DF7B-4493-B522-4DE85B251663}"/>
              </a:ext>
            </a:extLst>
          </p:cNvPr>
          <p:cNvSpPr txBox="1"/>
          <p:nvPr/>
        </p:nvSpPr>
        <p:spPr>
          <a:xfrm>
            <a:off x="395536" y="1268760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Tx/>
              <a:buChar char="-"/>
            </a:pP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비교과</a:t>
            </a:r>
            <a:r>
              <a:rPr lang="ko-KR" altLang="en-US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프로그램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상담 프로그램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역량 관리 프로그램 </a:t>
            </a: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17672"/>
            <a:ext cx="8820472" cy="48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A.I.Navi</a:t>
            </a:r>
            <a:r>
              <a:rPr lang="en-US" altLang="ko-KR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5196-DF7B-4493-B522-4DE85B251663}"/>
              </a:ext>
            </a:extLst>
          </p:cNvPr>
          <p:cNvSpPr txBox="1"/>
          <p:nvPr/>
        </p:nvSpPr>
        <p:spPr>
          <a:xfrm>
            <a:off x="395536" y="1268760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Tx/>
              <a:buChar char="-"/>
            </a:pP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비교과</a:t>
            </a:r>
            <a:r>
              <a:rPr lang="ko-KR" altLang="en-US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프로그램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상담 프로그램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역량 관리 프로그램 </a:t>
            </a: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3" y="1990059"/>
            <a:ext cx="8512491" cy="46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0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flipH="1">
            <a:off x="645871" y="305618"/>
            <a:ext cx="464620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오늘 차시 안내</a:t>
            </a:r>
            <a:endParaRPr lang="en-US" altLang="ko-KR" sz="36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71" y="1124744"/>
            <a:ext cx="7583760" cy="53053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752D7B-A3F0-43F9-B3FA-C5ECC70AAE76}"/>
              </a:ext>
            </a:extLst>
          </p:cNvPr>
          <p:cNvSpPr/>
          <p:nvPr/>
        </p:nvSpPr>
        <p:spPr>
          <a:xfrm>
            <a:off x="2699792" y="2420888"/>
            <a:ext cx="5529840" cy="1165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18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A.I.Navi</a:t>
            </a:r>
            <a:r>
              <a:rPr lang="en-US" altLang="ko-KR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5196-DF7B-4493-B522-4DE85B251663}"/>
              </a:ext>
            </a:extLst>
          </p:cNvPr>
          <p:cNvSpPr txBox="1"/>
          <p:nvPr/>
        </p:nvSpPr>
        <p:spPr>
          <a:xfrm>
            <a:off x="395536" y="1268760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Tx/>
              <a:buChar char="-"/>
            </a:pP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비교과</a:t>
            </a:r>
            <a:r>
              <a:rPr lang="ko-KR" altLang="en-US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프로그램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상담 프로그램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역량 관리 프로그램 </a:t>
            </a: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32" y="1984006"/>
            <a:ext cx="8277501" cy="48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A.I.Navi</a:t>
            </a:r>
            <a:r>
              <a:rPr lang="en-US" altLang="ko-KR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5196-DF7B-4493-B522-4DE85B251663}"/>
              </a:ext>
            </a:extLst>
          </p:cNvPr>
          <p:cNvSpPr txBox="1"/>
          <p:nvPr/>
        </p:nvSpPr>
        <p:spPr>
          <a:xfrm>
            <a:off x="395536" y="1268760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Tx/>
              <a:buChar char="-"/>
            </a:pP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비교과</a:t>
            </a:r>
            <a:r>
              <a:rPr lang="ko-KR" altLang="en-US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프로그램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상담 프로그램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역량 관리 프로그램 </a:t>
            </a: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8" y="1951350"/>
            <a:ext cx="8064896" cy="4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8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965060-F503-4EE3-8FA0-A320C848FE05}"/>
              </a:ext>
            </a:extLst>
          </p:cNvPr>
          <p:cNvSpPr txBox="1"/>
          <p:nvPr/>
        </p:nvSpPr>
        <p:spPr>
          <a:xfrm>
            <a:off x="899592" y="332656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A.I.Navi</a:t>
            </a:r>
            <a:r>
              <a:rPr lang="en-US" altLang="ko-KR" sz="4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4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5196-DF7B-4493-B522-4DE85B251663}"/>
              </a:ext>
            </a:extLst>
          </p:cNvPr>
          <p:cNvSpPr txBox="1"/>
          <p:nvPr/>
        </p:nvSpPr>
        <p:spPr>
          <a:xfrm>
            <a:off x="395536" y="1268760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buFontTx/>
              <a:buChar char="-"/>
            </a:pP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비교과</a:t>
            </a:r>
            <a:r>
              <a:rPr lang="ko-KR" altLang="en-US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프로그램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상담 프로그램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역량 관리 프로그램 </a:t>
            </a: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92" y="2020198"/>
            <a:ext cx="5882055" cy="47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738534" y="3908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dirty="0" smtClean="0">
                <a:solidFill>
                  <a:schemeClr val="tx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카카오 </a:t>
            </a:r>
            <a:r>
              <a:rPr lang="ko-KR" altLang="en-US" sz="3600" dirty="0" err="1" smtClean="0">
                <a:solidFill>
                  <a:schemeClr val="tx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오픈채팅방</a:t>
            </a:r>
            <a:r>
              <a:rPr lang="ko-KR" altLang="en-US" sz="3600" dirty="0" smtClean="0">
                <a:solidFill>
                  <a:schemeClr val="tx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운영 </a:t>
            </a:r>
            <a:endParaRPr lang="ko-KR" altLang="en-US" sz="3600" dirty="0">
              <a:solidFill>
                <a:schemeClr val="tx1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414012"/>
            <a:ext cx="6354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latin typeface="ONE 모바일POP" panose="00000500000000000000" pitchFamily="2" charset="-127"/>
                <a:ea typeface="ONE 모바일POP" panose="00000500000000000000" pitchFamily="2" charset="-127"/>
                <a:hlinkClick r:id="rId2"/>
              </a:rPr>
              <a:t>https://open.kakao.com/o/gBJkiL3d</a:t>
            </a:r>
            <a:r>
              <a:rPr lang="en-US" altLang="ko-KR" sz="24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ko-KR" altLang="en-US" sz="24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3770" y="2124690"/>
            <a:ext cx="5202366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2400" dirty="0" smtClean="0">
                <a:solidFill>
                  <a:schemeClr val="tx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지금 링크 클릭</a:t>
            </a:r>
            <a:endParaRPr lang="en-US" altLang="ko-KR" sz="2400" dirty="0">
              <a:solidFill>
                <a:schemeClr val="tx1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algn="l"/>
            <a:r>
              <a:rPr lang="ko-KR" altLang="en-US" sz="2400" dirty="0" smtClean="0">
                <a:solidFill>
                  <a:schemeClr val="tx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지금 접속하셔서</a:t>
            </a:r>
            <a:r>
              <a:rPr lang="en-US" altLang="ko-KR" sz="2400" dirty="0" smtClean="0">
                <a:solidFill>
                  <a:schemeClr val="tx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~~~</a:t>
            </a:r>
            <a:r>
              <a:rPr lang="ko-KR" altLang="en-US" sz="2400" dirty="0" smtClean="0">
                <a:solidFill>
                  <a:schemeClr val="tx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입장 인사 </a:t>
            </a:r>
            <a:r>
              <a:rPr lang="en-US" altLang="ko-KR" sz="2400" dirty="0" smtClean="0">
                <a:solidFill>
                  <a:schemeClr val="tx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^^; </a:t>
            </a:r>
            <a:endParaRPr lang="ko-KR" altLang="en-US" sz="2400" dirty="0">
              <a:solidFill>
                <a:schemeClr val="tx1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1026" name="Picture 2" descr="카카오프렌즈 gif 이미지 움직이는 사진 : 네이버 블로그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574033"/>
            <a:ext cx="3185675" cy="31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82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857250"/>
            <a:ext cx="9133334" cy="5134169"/>
            <a:chOff x="0" y="0"/>
            <a:chExt cx="18266667" cy="102683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66667" cy="102683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715" y="1514393"/>
            <a:ext cx="7935715" cy="4067895"/>
            <a:chOff x="871429" y="1314286"/>
            <a:chExt cx="15871429" cy="81357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429" y="1314286"/>
              <a:ext cx="15871429" cy="81357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02011" y="4028898"/>
            <a:ext cx="431323" cy="1562696"/>
            <a:chOff x="17004021" y="6343296"/>
            <a:chExt cx="862646" cy="31253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004021" y="8606041"/>
              <a:ext cx="862646" cy="862646"/>
              <a:chOff x="17004021" y="8606041"/>
              <a:chExt cx="862646" cy="86264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004021" y="8606041"/>
                <a:ext cx="862646" cy="862646"/>
                <a:chOff x="17004021" y="8606041"/>
                <a:chExt cx="862646" cy="86264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004021" y="8606041"/>
                  <a:ext cx="862646" cy="86264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7316581" y="8876028"/>
                <a:ext cx="344432" cy="296212"/>
                <a:chOff x="17316581" y="8876028"/>
                <a:chExt cx="344432" cy="296212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16200000">
                  <a:off x="17316581" y="8876028"/>
                  <a:ext cx="344432" cy="296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7004021" y="6343296"/>
              <a:ext cx="862646" cy="862646"/>
              <a:chOff x="17004021" y="6343296"/>
              <a:chExt cx="862646" cy="862646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7004021" y="6343296"/>
                <a:ext cx="862646" cy="862646"/>
                <a:chOff x="17004021" y="6343296"/>
                <a:chExt cx="862646" cy="86264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004021" y="6343296"/>
                  <a:ext cx="862646" cy="86264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228699" y="6627324"/>
                <a:ext cx="344432" cy="296212"/>
                <a:chOff x="17228699" y="6627324"/>
                <a:chExt cx="344432" cy="296212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-5400000">
                  <a:off x="17228699" y="6627324"/>
                  <a:ext cx="344432" cy="29621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7004021" y="7474669"/>
              <a:ext cx="862646" cy="862646"/>
              <a:chOff x="17004021" y="7474669"/>
              <a:chExt cx="862646" cy="86264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7004021" y="7474669"/>
                <a:ext cx="862646" cy="862646"/>
                <a:chOff x="17004021" y="7474669"/>
                <a:chExt cx="862646" cy="862646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7004021" y="7474669"/>
                  <a:ext cx="862646" cy="862646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7276039" y="7748294"/>
                <a:ext cx="307979" cy="307733"/>
                <a:chOff x="17276039" y="7748294"/>
                <a:chExt cx="307979" cy="307733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17276039" y="7753689"/>
                  <a:ext cx="120463" cy="302337"/>
                  <a:chOff x="17276039" y="7753689"/>
                  <a:chExt cx="120463" cy="302337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17276039" y="7753689"/>
                    <a:ext cx="120463" cy="3023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4" name="그룹 1014"/>
                <p:cNvGrpSpPr/>
                <p:nvPr/>
              </p:nvGrpSpPr>
              <p:grpSpPr>
                <a:xfrm>
                  <a:off x="17463555" y="7748294"/>
                  <a:ext cx="120463" cy="302337"/>
                  <a:chOff x="17463555" y="7748294"/>
                  <a:chExt cx="120463" cy="302337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17463555" y="7748294"/>
                    <a:ext cx="120463" cy="302337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278" y="3266692"/>
            <a:ext cx="3461905" cy="236666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675" y="4425630"/>
            <a:ext cx="8580953" cy="218571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27047" y="1389000"/>
            <a:ext cx="3361905" cy="1000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06397" y="1393570"/>
            <a:ext cx="483092" cy="827360"/>
            <a:chOff x="412793" y="1072640"/>
            <a:chExt cx="966184" cy="165472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00000">
              <a:off x="412793" y="1072640"/>
              <a:ext cx="966184" cy="165472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159822" y="2157250"/>
            <a:ext cx="408928" cy="655727"/>
            <a:chOff x="16319644" y="2600000"/>
            <a:chExt cx="817856" cy="131145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80000">
              <a:off x="16319644" y="2600000"/>
              <a:ext cx="817856" cy="131145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127377" y="3761284"/>
            <a:ext cx="408222" cy="448296"/>
            <a:chOff x="6254754" y="5808068"/>
            <a:chExt cx="816443" cy="8965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60000">
              <a:off x="6254754" y="5808068"/>
              <a:ext cx="816443" cy="89659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966635" y="4093744"/>
            <a:ext cx="190225" cy="421740"/>
            <a:chOff x="5933269" y="6472988"/>
            <a:chExt cx="380450" cy="84347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20000">
              <a:off x="5933269" y="6472988"/>
              <a:ext cx="380450" cy="843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30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019" y="1147726"/>
            <a:ext cx="8248820" cy="5357143"/>
            <a:chOff x="894038" y="580952"/>
            <a:chExt cx="1649763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038" y="580952"/>
              <a:ext cx="16497639" cy="107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798" y="1982639"/>
            <a:ext cx="3629167" cy="3639699"/>
            <a:chOff x="1875596" y="2250778"/>
            <a:chExt cx="7258333" cy="7279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5596" y="2250778"/>
              <a:ext cx="7258333" cy="7279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7619" y="3603178"/>
            <a:ext cx="3219048" cy="427193"/>
            <a:chOff x="9695238" y="5491855"/>
            <a:chExt cx="6438095" cy="854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5238" y="5491855"/>
              <a:ext cx="6438095" cy="854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0481" y="3624468"/>
            <a:ext cx="2200000" cy="4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90007" y="4553181"/>
            <a:ext cx="3219048" cy="8809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28588" y="1382948"/>
            <a:ext cx="6033334" cy="37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5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019" y="1147726"/>
            <a:ext cx="8248820" cy="5357143"/>
            <a:chOff x="894038" y="580952"/>
            <a:chExt cx="1649763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038" y="580952"/>
              <a:ext cx="16497639" cy="107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798" y="1982639"/>
            <a:ext cx="3629167" cy="3639699"/>
            <a:chOff x="1875596" y="2250778"/>
            <a:chExt cx="7258333" cy="7279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5596" y="2250778"/>
              <a:ext cx="7258333" cy="7279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7619" y="3603178"/>
            <a:ext cx="3219048" cy="427193"/>
            <a:chOff x="9695238" y="5491855"/>
            <a:chExt cx="6438095" cy="854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5238" y="5491855"/>
              <a:ext cx="6438095" cy="854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0481" y="3624468"/>
            <a:ext cx="2009524" cy="4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3340" y="4523688"/>
            <a:ext cx="3528572" cy="8809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28588" y="1382948"/>
            <a:ext cx="5223810" cy="37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019" y="1147726"/>
            <a:ext cx="8248820" cy="5357143"/>
            <a:chOff x="894038" y="580952"/>
            <a:chExt cx="1649763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038" y="580952"/>
              <a:ext cx="16497639" cy="107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798" y="1982639"/>
            <a:ext cx="3629167" cy="3639699"/>
            <a:chOff x="1875596" y="2250778"/>
            <a:chExt cx="7258333" cy="7279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5596" y="2250778"/>
              <a:ext cx="7258333" cy="7279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7619" y="3603178"/>
            <a:ext cx="3219048" cy="427193"/>
            <a:chOff x="9695238" y="5491855"/>
            <a:chExt cx="6438095" cy="854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5238" y="5491855"/>
              <a:ext cx="6438095" cy="854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0481" y="3624468"/>
            <a:ext cx="2104762" cy="4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6198" y="4501568"/>
            <a:ext cx="3357143" cy="6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28588" y="1382948"/>
            <a:ext cx="5619048" cy="37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6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019" y="1147726"/>
            <a:ext cx="8248820" cy="5357143"/>
            <a:chOff x="894038" y="580952"/>
            <a:chExt cx="1649763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038" y="580952"/>
              <a:ext cx="16497639" cy="107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798" y="1982639"/>
            <a:ext cx="3629167" cy="3639699"/>
            <a:chOff x="1875596" y="2250778"/>
            <a:chExt cx="7258333" cy="7279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5596" y="2250778"/>
              <a:ext cx="7258333" cy="7279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7619" y="3603178"/>
            <a:ext cx="3219048" cy="427193"/>
            <a:chOff x="9695238" y="5491855"/>
            <a:chExt cx="6438095" cy="854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5238" y="5491855"/>
              <a:ext cx="6438095" cy="854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0481" y="3624468"/>
            <a:ext cx="2485715" cy="4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3638" y="4214010"/>
            <a:ext cx="3357143" cy="60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71445" y="1382948"/>
            <a:ext cx="6661905" cy="37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0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7019" y="1147726"/>
            <a:ext cx="8248820" cy="5357143"/>
            <a:chOff x="894038" y="580952"/>
            <a:chExt cx="1649763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038" y="580952"/>
              <a:ext cx="16497639" cy="107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7798" y="1982639"/>
            <a:ext cx="3629167" cy="3639699"/>
            <a:chOff x="1875596" y="2250778"/>
            <a:chExt cx="7258333" cy="72793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5596" y="2250778"/>
              <a:ext cx="7258333" cy="72793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7619" y="3603178"/>
            <a:ext cx="3219048" cy="427193"/>
            <a:chOff x="9695238" y="5491855"/>
            <a:chExt cx="6438095" cy="854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5238" y="5491855"/>
              <a:ext cx="6438095" cy="8543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0481" y="3624468"/>
            <a:ext cx="2161905" cy="4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3638" y="4214010"/>
            <a:ext cx="3357143" cy="8809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71445" y="1382948"/>
            <a:ext cx="6509524" cy="37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2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 flipH="1">
            <a:off x="645871" y="305618"/>
            <a:ext cx="464620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과목 개요</a:t>
            </a:r>
            <a:endParaRPr lang="en-US" altLang="ko-KR" sz="36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75" y="208093"/>
            <a:ext cx="4798929" cy="65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285750"/>
            <a:ext cx="80295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0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738534" y="3908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dirty="0" smtClean="0">
                <a:solidFill>
                  <a:schemeClr val="tx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취창업지원센터</a:t>
            </a:r>
            <a:endParaRPr lang="ko-KR" altLang="en-US" sz="3600" dirty="0">
              <a:solidFill>
                <a:schemeClr val="tx1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752F36-AA0C-4487-88E8-9421F14C7B68}"/>
              </a:ext>
            </a:extLst>
          </p:cNvPr>
          <p:cNvSpPr/>
          <p:nvPr/>
        </p:nvSpPr>
        <p:spPr>
          <a:xfrm>
            <a:off x="668" y="1174419"/>
            <a:ext cx="9143332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취업동아리 </a:t>
            </a:r>
          </a:p>
          <a:p>
            <a:pPr marL="449263" indent="-449263"/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1</a:t>
            </a:r>
            <a:r>
              <a:rPr lang="ko-KR" altLang="en-US" sz="3000" dirty="0" err="1">
                <a:latin typeface="ONE 모바일POP" panose="00000500000000000000" pitchFamily="2" charset="-127"/>
                <a:ea typeface="ONE 모바일POP" panose="00000500000000000000" pitchFamily="2" charset="-127"/>
              </a:rPr>
              <a:t>학년때부터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다양한 경험을 통해 취업준비활동을 할 수 있도록 지원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(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동아리당 활동비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50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만원 지원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000" dirty="0" err="1">
                <a:latin typeface="ONE 모바일POP" panose="00000500000000000000" pitchFamily="2" charset="-127"/>
                <a:ea typeface="ONE 모바일POP" panose="00000500000000000000" pitchFamily="2" charset="-127"/>
              </a:rPr>
              <a:t>우수동아리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선발 예정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752F36-AA0C-4487-88E8-9421F14C7B68}"/>
              </a:ext>
            </a:extLst>
          </p:cNvPr>
          <p:cNvSpPr/>
          <p:nvPr/>
        </p:nvSpPr>
        <p:spPr>
          <a:xfrm>
            <a:off x="668" y="3250638"/>
            <a:ext cx="9143332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창</a:t>
            </a: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업동아리 </a:t>
            </a:r>
          </a:p>
          <a:p>
            <a:pPr marL="449263" indent="-449263"/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학생들 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스스로가 주체가 되어 창업활성화를 위한 다양한 아이디어를 찾고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활동할 수 있도록 지원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. (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동아리당 활동비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100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만원 지원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000" dirty="0" err="1">
                <a:latin typeface="ONE 모바일POP" panose="00000500000000000000" pitchFamily="2" charset="-127"/>
                <a:ea typeface="ONE 모바일POP" panose="00000500000000000000" pitchFamily="2" charset="-127"/>
              </a:rPr>
              <a:t>우수동아리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선발 예정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883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738534" y="3908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dirty="0" smtClean="0">
                <a:solidFill>
                  <a:schemeClr val="tx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취창업지원센터</a:t>
            </a:r>
            <a:endParaRPr lang="ko-KR" altLang="en-US" sz="3600" dirty="0">
              <a:solidFill>
                <a:schemeClr val="tx1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752F36-AA0C-4487-88E8-9421F14C7B68}"/>
              </a:ext>
            </a:extLst>
          </p:cNvPr>
          <p:cNvSpPr/>
          <p:nvPr/>
        </p:nvSpPr>
        <p:spPr>
          <a:xfrm>
            <a:off x="668" y="1174419"/>
            <a:ext cx="9143332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창업경진대회 </a:t>
            </a:r>
          </a:p>
          <a:p>
            <a:pPr marL="449263" indent="-449263"/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학생들 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스스로가 주체가 되어 창업활성화를 위한 다양한 아이디어를 찾아보자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!!(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상금 팀당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25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만원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~100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만원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752F36-AA0C-4487-88E8-9421F14C7B68}"/>
              </a:ext>
            </a:extLst>
          </p:cNvPr>
          <p:cNvSpPr/>
          <p:nvPr/>
        </p:nvSpPr>
        <p:spPr>
          <a:xfrm>
            <a:off x="668" y="3250638"/>
            <a:ext cx="9143332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취업특강 </a:t>
            </a:r>
          </a:p>
          <a:p>
            <a:pPr marL="449263" indent="-449263"/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재학생이 창업에 손쉽게 다가갈 수 있도록 기업가정신부터 실직적인 창업지식까지 제공</a:t>
            </a:r>
            <a:endParaRPr lang="en-US" altLang="ko-KR" sz="30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0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>
          <a:xfrm>
            <a:off x="738534" y="3908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dirty="0" smtClean="0">
                <a:solidFill>
                  <a:schemeClr val="tx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취창업지원센터</a:t>
            </a:r>
            <a:endParaRPr lang="ko-KR" altLang="en-US" sz="3600" dirty="0">
              <a:solidFill>
                <a:schemeClr val="tx1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752F36-AA0C-4487-88E8-9421F14C7B68}"/>
              </a:ext>
            </a:extLst>
          </p:cNvPr>
          <p:cNvSpPr/>
          <p:nvPr/>
        </p:nvSpPr>
        <p:spPr>
          <a:xfrm>
            <a:off x="668" y="1174419"/>
            <a:ext cx="9143332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취업캠프 </a:t>
            </a:r>
            <a:r>
              <a:rPr lang="en-US" altLang="ko-KR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(7~8</a:t>
            </a: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월</a:t>
            </a:r>
            <a:r>
              <a:rPr lang="en-US" altLang="ko-KR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)</a:t>
            </a: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  <a:p>
            <a:pPr marL="449263" indent="-449263"/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미래진로결정을 위한 취업진로캠프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! </a:t>
            </a:r>
            <a:r>
              <a:rPr lang="ko-KR" altLang="en-US" sz="3000" dirty="0" err="1">
                <a:latin typeface="ONE 모바일POP" panose="00000500000000000000" pitchFamily="2" charset="-127"/>
                <a:ea typeface="ONE 모바일POP" panose="00000500000000000000" pitchFamily="2" charset="-127"/>
              </a:rPr>
              <a:t>자기이해와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직업 및 직무를 탐색해보자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!!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752F36-AA0C-4487-88E8-9421F14C7B68}"/>
              </a:ext>
            </a:extLst>
          </p:cNvPr>
          <p:cNvSpPr/>
          <p:nvPr/>
        </p:nvSpPr>
        <p:spPr>
          <a:xfrm>
            <a:off x="668" y="3250638"/>
            <a:ext cx="9143332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263" indent="-449263">
              <a:buFont typeface="Arial" panose="020B0604020202020204" pitchFamily="34" charset="0"/>
              <a:buChar char="•"/>
            </a:pPr>
            <a:r>
              <a:rPr lang="ko-KR" altLang="en-US" sz="3000" dirty="0" err="1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창업캠프</a:t>
            </a: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(7~8</a:t>
            </a:r>
            <a:r>
              <a:rPr lang="ko-KR" altLang="en-US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월</a:t>
            </a:r>
            <a:r>
              <a:rPr lang="en-US" altLang="ko-KR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)</a:t>
            </a: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</a:p>
          <a:p>
            <a:pPr marL="449263" indent="-449263"/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미래창업자가 되기 위한 </a:t>
            </a:r>
            <a:r>
              <a:rPr lang="ko-KR" altLang="en-US" sz="3000" dirty="0" err="1">
                <a:latin typeface="ONE 모바일POP" panose="00000500000000000000" pitchFamily="2" charset="-127"/>
                <a:ea typeface="ONE 모바일POP" panose="00000500000000000000" pitchFamily="2" charset="-127"/>
              </a:rPr>
              <a:t>창업캠프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! 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창업기초부터 전문정보까지 탐색해보자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966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278087" y="6341235"/>
            <a:ext cx="786591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r"/>
            <a:r>
              <a:rPr lang="ko-KR" altLang="en-US" sz="2800" dirty="0">
                <a:solidFill>
                  <a:schemeClr val="accent2">
                    <a:lumMod val="50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감사합니다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645869" y="305618"/>
            <a:ext cx="680645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다음 차시 안내 </a:t>
            </a:r>
            <a:endParaRPr lang="en-US" altLang="ko-KR" sz="36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71" y="1124744"/>
            <a:ext cx="7583760" cy="53053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752D7B-A3F0-43F9-B3FA-C5ECC70AAE76}"/>
              </a:ext>
            </a:extLst>
          </p:cNvPr>
          <p:cNvSpPr/>
          <p:nvPr/>
        </p:nvSpPr>
        <p:spPr>
          <a:xfrm flipV="1">
            <a:off x="2699792" y="3586783"/>
            <a:ext cx="5529840" cy="706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95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성적평가방법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54254" y="6137529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02</a:t>
            </a:r>
            <a:endParaRPr lang="ko-KR" altLang="en-US" sz="1100" dirty="0">
              <a:solidFill>
                <a:schemeClr val="bg1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2430EE-BCA5-4125-9874-32832117C238}"/>
              </a:ext>
            </a:extLst>
          </p:cNvPr>
          <p:cNvSpPr/>
          <p:nvPr/>
        </p:nvSpPr>
        <p:spPr>
          <a:xfrm>
            <a:off x="548" y="1206045"/>
            <a:ext cx="9234772" cy="31085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출석 </a:t>
            </a:r>
            <a:r>
              <a:rPr lang="en-US" altLang="ko-KR" sz="28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20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점 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: 2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회 결석부터 감점 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-1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점 </a:t>
            </a: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r>
              <a:rPr lang="en-US" altLang="ko-KR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		</a:t>
            </a:r>
            <a:r>
              <a:rPr lang="en-US" altLang="ko-KR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     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지각 시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(10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분 이후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)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-0.5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감점 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	</a:t>
            </a:r>
            <a:endParaRPr lang="en-US" altLang="ko-KR" sz="28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중간지필고사 </a:t>
            </a:r>
            <a:r>
              <a:rPr lang="en-US" altLang="ko-KR" sz="2800" dirty="0" smtClean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25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점 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(7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주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) : </a:t>
            </a:r>
            <a:r>
              <a:rPr lang="ko-KR" altLang="en-US" sz="28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선택형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or 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선다형</a:t>
            </a:r>
            <a:endParaRPr lang="en-US" altLang="ko-KR" sz="28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기말지필고사 </a:t>
            </a:r>
            <a:r>
              <a:rPr lang="en-US" altLang="ko-KR" sz="2800" dirty="0" smtClean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25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점 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(15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주</a:t>
            </a:r>
            <a:r>
              <a:rPr lang="en-US" altLang="ko-KR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) : </a:t>
            </a:r>
            <a:r>
              <a:rPr lang="ko-KR" altLang="en-US" sz="2800" dirty="0" err="1">
                <a:latin typeface="ONE 모바일POP" panose="00000500000000000000" pitchFamily="2" charset="-127"/>
                <a:ea typeface="ONE 모바일POP" panose="00000500000000000000" pitchFamily="2" charset="-127"/>
              </a:rPr>
              <a:t>선택형</a:t>
            </a:r>
            <a:r>
              <a:rPr lang="ko-KR" altLang="en-US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or </a:t>
            </a:r>
            <a:r>
              <a:rPr lang="ko-KR" altLang="en-US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선다형</a:t>
            </a:r>
            <a:endParaRPr lang="en-US" altLang="ko-KR" sz="28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PBL </a:t>
            </a:r>
            <a:r>
              <a:rPr lang="ko-KR" altLang="en-US" sz="28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과제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2800" dirty="0" smtClean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15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점  </a:t>
            </a:r>
            <a:r>
              <a:rPr lang="en-US" altLang="ko-KR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: </a:t>
            </a:r>
            <a:r>
              <a:rPr lang="ko-KR" altLang="en-US" sz="28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팀별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동일 점수 </a:t>
            </a:r>
            <a:endParaRPr lang="en-US" altLang="ko-KR" sz="28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PBL </a:t>
            </a:r>
            <a:r>
              <a:rPr lang="ko-KR" altLang="en-US" sz="28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결과 발표 </a:t>
            </a:r>
            <a:r>
              <a:rPr lang="en-US" altLang="ko-KR" sz="2800" dirty="0" smtClean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15</a:t>
            </a:r>
            <a:r>
              <a:rPr lang="ko-KR" altLang="en-US" sz="28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점 </a:t>
            </a:r>
            <a:r>
              <a:rPr lang="en-US" altLang="ko-KR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: </a:t>
            </a:r>
            <a:r>
              <a:rPr lang="ko-KR" altLang="en-US" sz="2800" dirty="0" err="1">
                <a:latin typeface="ONE 모바일POP" panose="00000500000000000000" pitchFamily="2" charset="-127"/>
                <a:ea typeface="ONE 모바일POP" panose="00000500000000000000" pitchFamily="2" charset="-127"/>
              </a:rPr>
              <a:t>팀별</a:t>
            </a:r>
            <a:r>
              <a:rPr lang="ko-KR" altLang="en-US" sz="28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동일 점수 </a:t>
            </a:r>
            <a:endParaRPr lang="en-US" altLang="ko-KR" sz="28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5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성적평가방법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54254" y="6137529"/>
            <a:ext cx="3738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02</a:t>
            </a:r>
            <a:endParaRPr lang="ko-KR" altLang="en-US" sz="1100" dirty="0">
              <a:solidFill>
                <a:schemeClr val="bg1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2430EE-BCA5-4125-9874-32832117C238}"/>
              </a:ext>
            </a:extLst>
          </p:cNvPr>
          <p:cNvSpPr/>
          <p:nvPr/>
        </p:nvSpPr>
        <p:spPr>
          <a:xfrm>
            <a:off x="548" y="1206045"/>
            <a:ext cx="9234772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과제</a:t>
            </a:r>
            <a:r>
              <a:rPr lang="en-US" altLang="ko-KR" sz="3000" dirty="0" smtClean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15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점</a:t>
            </a: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및 </a:t>
            </a:r>
            <a:r>
              <a:rPr lang="en-US" altLang="ko-KR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PBL </a:t>
            </a: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결과 발표</a:t>
            </a:r>
            <a:r>
              <a:rPr lang="en-US" altLang="ko-KR" sz="3000" dirty="0" smtClean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15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점</a:t>
            </a: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30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        -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과제 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: PBL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과제 점수 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: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교수자 평가  </a:t>
            </a:r>
            <a:endParaRPr lang="en-US" altLang="ko-KR" sz="30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endParaRPr lang="en-US" altLang="ko-KR" sz="3000" dirty="0">
              <a:solidFill>
                <a:srgbClr val="FF000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endParaRPr lang="en-US" altLang="ko-KR" sz="3000" dirty="0" smtClean="0">
              <a:solidFill>
                <a:srgbClr val="FF000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endParaRPr lang="en-US" altLang="ko-KR" sz="3000" dirty="0">
              <a:solidFill>
                <a:srgbClr val="FF000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        -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발표 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: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발표 수행 평가 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: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동료 평가 </a:t>
            </a:r>
            <a:endParaRPr lang="en-US" altLang="ko-KR" sz="30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190930"/>
            <a:ext cx="5524500" cy="1066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997304"/>
            <a:ext cx="5524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직사각형 73">
            <a:extLst>
              <a:ext uri="{FF2B5EF4-FFF2-40B4-BE49-F238E27FC236}">
                <a16:creationId xmlns:a16="http://schemas.microsoft.com/office/drawing/2014/main" id="{F4752F36-AA0C-4487-88E8-9421F14C7B68}"/>
              </a:ext>
            </a:extLst>
          </p:cNvPr>
          <p:cNvSpPr/>
          <p:nvPr/>
        </p:nvSpPr>
        <p:spPr>
          <a:xfrm>
            <a:off x="668" y="1174419"/>
            <a:ext cx="9143332" cy="33239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주의사항  </a:t>
            </a:r>
          </a:p>
          <a:p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- 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평가는 </a:t>
            </a:r>
            <a:r>
              <a:rPr lang="ko-KR" altLang="en-US" sz="3000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NE 모바일POP" panose="00000500000000000000" pitchFamily="2" charset="-127"/>
                <a:ea typeface="ONE 모바일POP" panose="00000500000000000000" pitchFamily="2" charset="-127"/>
              </a:rPr>
              <a:t>상대평가</a:t>
            </a:r>
            <a:r>
              <a:rPr lang="ko-KR" altLang="en-US" sz="3000" dirty="0" err="1">
                <a:latin typeface="ONE 모바일POP" panose="00000500000000000000" pitchFamily="2" charset="-127"/>
                <a:ea typeface="ONE 모바일POP" panose="00000500000000000000" pitchFamily="2" charset="-127"/>
              </a:rPr>
              <a:t>입니다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. </a:t>
            </a:r>
          </a:p>
          <a:p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    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44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명 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중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A+ 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=13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명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(30%) </a:t>
            </a:r>
          </a:p>
          <a:p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                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   B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+ = 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18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명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(40%)</a:t>
            </a:r>
          </a:p>
          <a:p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               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   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C+ = 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13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명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(30%) </a:t>
            </a:r>
          </a:p>
          <a:p>
            <a:r>
              <a:rPr lang="en-US" altLang="ko-KR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- </a:t>
            </a:r>
            <a:r>
              <a:rPr lang="ko-KR" altLang="en-US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시험지 백지 제출</a:t>
            </a:r>
            <a:r>
              <a:rPr lang="en-US" altLang="ko-KR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000" dirty="0" err="1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팀활동의</a:t>
            </a:r>
            <a:r>
              <a:rPr lang="ko-KR" altLang="en-US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등의 사유가 발생하면 </a:t>
            </a:r>
            <a:r>
              <a:rPr lang="en-US" altLang="ko-KR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   </a:t>
            </a:r>
          </a:p>
          <a:p>
            <a:r>
              <a:rPr lang="en-US" altLang="ko-KR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  </a:t>
            </a:r>
            <a:r>
              <a:rPr lang="ko-KR" altLang="en-US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그 이하의 성적을 드릴 수도 있음을 말씀 드립니다</a:t>
            </a:r>
            <a:r>
              <a:rPr lang="en-US" altLang="ko-KR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. </a:t>
            </a:r>
            <a:r>
              <a:rPr lang="ko-KR" altLang="en-US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endParaRPr lang="en-US" altLang="ko-KR" sz="30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성적평가방법</a:t>
            </a:r>
          </a:p>
        </p:txBody>
      </p:sp>
    </p:spTree>
    <p:extLst>
      <p:ext uri="{BB962C8B-B14F-4D97-AF65-F5344CB8AC3E}">
        <p14:creationId xmlns:p14="http://schemas.microsoft.com/office/powerpoint/2010/main" val="34345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8EDEED-9662-4154-8CD4-C9CC14C1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715"/>
            <a:ext cx="9144000" cy="5401421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성적평가방법 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(</a:t>
            </a:r>
            <a:r>
              <a:rPr lang="ko-KR" altLang="en-US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예</a:t>
            </a:r>
            <a:r>
              <a:rPr lang="en-US" altLang="ko-KR" sz="3600" b="1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)</a:t>
            </a:r>
            <a:endParaRPr lang="ko-KR" altLang="en-US" sz="36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rgbClr val="FF000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0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코로나와 관련한 출석 안내 </a:t>
            </a:r>
            <a:endParaRPr lang="ko-KR" altLang="en-US" sz="36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52F36-AA0C-4487-88E8-9421F14C7B68}"/>
              </a:ext>
            </a:extLst>
          </p:cNvPr>
          <p:cNvSpPr/>
          <p:nvPr/>
        </p:nvSpPr>
        <p:spPr>
          <a:xfrm>
            <a:off x="668" y="1174419"/>
            <a:ext cx="9143332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대면 수업이 원칙</a:t>
            </a:r>
            <a:r>
              <a:rPr lang="en-US" altLang="ko-KR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! </a:t>
            </a:r>
            <a:r>
              <a:rPr lang="ko-KR" altLang="en-US" sz="3000" dirty="0" smtClean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</a:t>
            </a:r>
          </a:p>
          <a:p>
            <a:pPr marL="457200" indent="-457200"/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1.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본인이 몸에 이상이 있을 시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사전에 연락을 주면 미리 촬영된 온라인 수업 영상을 통해 </a:t>
            </a:r>
            <a:r>
              <a:rPr lang="ko-KR" altLang="en-US" sz="30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학습권을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보장</a:t>
            </a:r>
            <a:endParaRPr lang="en-US" altLang="ko-KR" sz="30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indent="-457200"/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2.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그 후 교학처를 통해 결석계를 발급받아야 출석체크 가능</a:t>
            </a:r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,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따라서 온라인을 통해 수업을 들을 수 있는 것과 출석체크와는 별개임 </a:t>
            </a:r>
            <a:endParaRPr lang="en-US" altLang="ko-KR" sz="3000" dirty="0" smtClean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pPr marL="457200" indent="-457200"/>
            <a:r>
              <a:rPr lang="en-US" altLang="ko-KR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3. 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코로나 상황이 심각해져서 학교 차원에서 </a:t>
            </a:r>
            <a:r>
              <a:rPr lang="ko-KR" altLang="en-US" sz="3000" dirty="0" err="1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비대면을</a:t>
            </a:r>
            <a:r>
              <a:rPr lang="ko-KR" altLang="en-US" sz="3000" dirty="0" smtClean="0">
                <a:latin typeface="ONE 모바일POP" panose="00000500000000000000" pitchFamily="2" charset="-127"/>
                <a:ea typeface="ONE 모바일POP" panose="00000500000000000000" pitchFamily="2" charset="-127"/>
              </a:rPr>
              <a:t> 해야 할 경우는 </a:t>
            </a:r>
            <a:r>
              <a:rPr lang="en-US" altLang="ko-KR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100% </a:t>
            </a:r>
            <a:r>
              <a:rPr lang="ko-KR" altLang="en-US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실시간 줌 수업이 원칙</a:t>
            </a:r>
            <a:endParaRPr lang="en-US" altLang="ko-KR" sz="3000" dirty="0">
              <a:solidFill>
                <a:srgbClr val="0070C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77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738534" y="324361"/>
            <a:ext cx="840546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algn="l"/>
            <a:r>
              <a:rPr lang="ko-KR" altLang="en-US" sz="3600" b="1" dirty="0" smtClean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latin typeface="ONE 모바일POP" panose="00000500000000000000" pitchFamily="2" charset="-127"/>
                <a:ea typeface="ONE 모바일POP" panose="00000500000000000000" pitchFamily="2" charset="-127"/>
              </a:rPr>
              <a:t>보강 관련 안내 </a:t>
            </a:r>
            <a:endParaRPr lang="ko-KR" altLang="en-US" sz="3600" b="1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752F36-AA0C-4487-88E8-9421F14C7B68}"/>
              </a:ext>
            </a:extLst>
          </p:cNvPr>
          <p:cNvSpPr/>
          <p:nvPr/>
        </p:nvSpPr>
        <p:spPr>
          <a:xfrm>
            <a:off x="668" y="1174419"/>
            <a:ext cx="9143332" cy="24006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보강이 필요한 날짜  </a:t>
            </a:r>
            <a:r>
              <a:rPr lang="en-US" altLang="ko-KR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(2</a:t>
            </a:r>
            <a:r>
              <a:rPr lang="ko-KR" altLang="en-US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회 온라인</a:t>
            </a:r>
            <a:r>
              <a:rPr lang="en-US" altLang="ko-KR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, 2</a:t>
            </a:r>
            <a:r>
              <a:rPr lang="ko-KR" altLang="en-US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회 오프라인</a:t>
            </a:r>
            <a:r>
              <a:rPr lang="en-US" altLang="ko-KR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)</a:t>
            </a:r>
            <a:r>
              <a:rPr lang="ko-KR" altLang="en-US" sz="3000" dirty="0">
                <a:solidFill>
                  <a:srgbClr val="0070C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  </a:t>
            </a:r>
          </a:p>
          <a:p>
            <a:r>
              <a:rPr lang="ko-KR" altLang="en-US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 </a:t>
            </a:r>
            <a:r>
              <a:rPr lang="en-US" altLang="ko-KR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1.  5</a:t>
            </a:r>
            <a:r>
              <a:rPr lang="ko-KR" altLang="en-US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월 </a:t>
            </a:r>
            <a:r>
              <a:rPr lang="en-US" altLang="ko-KR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5</a:t>
            </a:r>
            <a:r>
              <a:rPr lang="ko-KR" altLang="en-US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일 목요일 어린이날  </a:t>
            </a:r>
            <a:endParaRPr lang="en-US" altLang="ko-KR" sz="3000" dirty="0">
              <a:solidFill>
                <a:srgbClr val="FF000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r>
              <a:rPr lang="en-US" altLang="ko-KR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2. 6</a:t>
            </a:r>
            <a:r>
              <a:rPr lang="ko-KR" altLang="en-US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월 </a:t>
            </a:r>
            <a:r>
              <a:rPr lang="en-US" altLang="ko-KR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6</a:t>
            </a:r>
            <a:r>
              <a:rPr lang="ko-KR" altLang="en-US" sz="3000" dirty="0">
                <a:solidFill>
                  <a:srgbClr val="FF0000"/>
                </a:solidFill>
                <a:latin typeface="ONE 모바일POP" panose="00000500000000000000" pitchFamily="2" charset="-127"/>
                <a:ea typeface="ONE 모바일POP" panose="00000500000000000000" pitchFamily="2" charset="-127"/>
              </a:rPr>
              <a:t>일 월요일 현충일</a:t>
            </a:r>
            <a:endParaRPr lang="en-US" altLang="ko-KR" sz="3000" dirty="0">
              <a:solidFill>
                <a:srgbClr val="FF0000"/>
              </a:solidFill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3. 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중간고사 있는 주 목요일 </a:t>
            </a:r>
            <a:endParaRPr lang="en-US" altLang="ko-KR" sz="30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  <a:p>
            <a:r>
              <a:rPr lang="en-US" altLang="ko-KR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4. </a:t>
            </a:r>
            <a:r>
              <a:rPr lang="ko-KR" altLang="en-US" sz="3000" dirty="0">
                <a:latin typeface="ONE 모바일POP" panose="00000500000000000000" pitchFamily="2" charset="-127"/>
                <a:ea typeface="ONE 모바일POP" panose="00000500000000000000" pitchFamily="2" charset="-127"/>
              </a:rPr>
              <a:t>기말고사 있는 주 목요일  </a:t>
            </a:r>
            <a:endParaRPr lang="en-US" altLang="ko-KR" sz="3000" dirty="0">
              <a:latin typeface="ONE 모바일POP" panose="00000500000000000000" pitchFamily="2" charset="-127"/>
              <a:ea typeface="ONE 모바일POP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25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7188</TotalTime>
  <Words>546</Words>
  <Application>Microsoft Office PowerPoint</Application>
  <PresentationFormat>화면 슬라이드 쇼(4:3)</PresentationFormat>
  <Paragraphs>90</Paragraphs>
  <Slides>34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ONE 모바일POP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B10335</cp:lastModifiedBy>
  <cp:revision>149</cp:revision>
  <cp:lastPrinted>2019-07-15T05:42:09Z</cp:lastPrinted>
  <dcterms:created xsi:type="dcterms:W3CDTF">2017-01-03T08:57:07Z</dcterms:created>
  <dcterms:modified xsi:type="dcterms:W3CDTF">2022-03-06T08:52:08Z</dcterms:modified>
</cp:coreProperties>
</file>